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71807-64C9-4BBF-B117-21DEA474CC3D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00E52-228B-4C0B-A0EA-A93EDA95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E07A9EA-719F-40E4-87DF-FBE21889DED6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05BEB-2AE4-47C5-9BB4-6718DD900371}" type="slidenum">
              <a:rPr lang="en-US"/>
              <a:pPr/>
              <a:t>3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1501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0D5A23-BDC6-479A-9F29-85C3B3C86C50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4C5C7-6E22-419A-AFC1-5263DD9B6007}" type="slidenum">
              <a:rPr lang="en-US"/>
              <a:pPr/>
              <a:t>28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80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BF128D0-00EA-423A-B65B-28905F0E276F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2E03E-4D39-4657-BB6D-37C19A1A8466}" type="slidenum">
              <a:rPr lang="en-US"/>
              <a:pPr/>
              <a:t>29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28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7ADD2D-1ECF-4378-B02D-6532B7D7A89E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948D9F-FD4F-4916-B575-5B12AE9871C0}" type="slidenum">
              <a:rPr lang="en-US"/>
              <a:pPr/>
              <a:t>30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24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E9FD36-D8B3-4EAD-B775-4F71321FF711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D642A-67D8-46CB-A030-5335646328C6}" type="slidenum">
              <a:rPr lang="en-US"/>
              <a:pPr/>
              <a:t>31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436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03446A4-07C4-4203-BF6C-49363486763F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2DB62-A7CD-45CD-B0B6-38CD7FF694AC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04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B6242F-12C4-48F0-B24F-AA01A3A56A54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05BD4-C23C-4FD4-A00A-BEA8DFE471E3}" type="slidenum">
              <a:rPr lang="en-US"/>
              <a:pPr/>
              <a:t>38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760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3060A1-AA0D-47D9-A40C-407F9721861D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7690B-9530-41F1-8344-DE90C6D7F059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941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EFCE21-A9E8-4B8F-9B51-AC6F13C55895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89AAB-3B43-4CA2-94F4-CD6F9034C78D}" type="slidenum">
              <a:rPr lang="en-US"/>
              <a:pPr/>
              <a:t>40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22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93EAC13-9EE5-4C24-B6B7-22061CA6FF9A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37F69-E268-4244-9A42-DED6EBC37F9F}" type="slidenum">
              <a:rPr lang="en-US"/>
              <a:pPr/>
              <a:t>41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76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1BC9943-D2D1-4666-AD26-4A50696FF73F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DD29A-3335-4FC0-ACEC-47DDB63CB455}" type="slidenum">
              <a:rPr lang="en-US"/>
              <a:pPr/>
              <a:t>42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1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0888"/>
            <a:ext cx="494506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162220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FEFC3D-CE88-4DCB-9313-824DC58874F2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10DBD-21D1-4EA5-A33F-BD2790922C4F}" type="slidenum">
              <a:rPr lang="en-US"/>
              <a:pPr/>
              <a:t>49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ChangeArrowheads="1"/>
          </p:cNvSpPr>
          <p:nvPr/>
        </p:nvSpPr>
        <p:spPr bwMode="auto">
          <a:xfrm>
            <a:off x="3760788" y="0"/>
            <a:ext cx="2921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September 98</a:t>
            </a: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auto">
          <a:xfrm>
            <a:off x="3760788" y="9405938"/>
            <a:ext cx="29210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 anchor="b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77</a:t>
            </a:r>
          </a:p>
        </p:txBody>
      </p:sp>
      <p:sp>
        <p:nvSpPr>
          <p:cNvPr id="643076" name="Rectangle 4"/>
          <p:cNvSpPr>
            <a:spLocks noChangeArrowheads="1"/>
          </p:cNvSpPr>
          <p:nvPr/>
        </p:nvSpPr>
        <p:spPr bwMode="auto">
          <a:xfrm>
            <a:off x="0" y="9405938"/>
            <a:ext cx="29178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3077" name="Rectangle 5"/>
          <p:cNvSpPr>
            <a:spLocks noChangeArrowheads="1"/>
          </p:cNvSpPr>
          <p:nvPr/>
        </p:nvSpPr>
        <p:spPr bwMode="auto">
          <a:xfrm>
            <a:off x="0" y="0"/>
            <a:ext cx="2917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Chapter Name</a:t>
            </a:r>
          </a:p>
        </p:txBody>
      </p:sp>
      <p:sp>
        <p:nvSpPr>
          <p:cNvPr id="6430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</p:spPr>
      </p:sp>
      <p:sp>
        <p:nvSpPr>
          <p:cNvPr id="643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22338" y="4702175"/>
            <a:ext cx="4837112" cy="44704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 defTabSz="7620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016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F99AD-94F2-4D11-8016-4EDCBAA89D2A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B55C6-9E9A-4C5E-8243-904AF95F49ED}" type="slidenum">
              <a:rPr lang="en-US"/>
              <a:pPr/>
              <a:t>50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5655" tIns="46988" rIns="95655" bIns="46988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77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7334C5-10C5-49C2-AAC6-B978962D0615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15303-749E-4F62-A13D-B2D72AE38213}" type="slidenum">
              <a:rPr lang="en-US"/>
              <a:pPr/>
              <a:t>51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744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533C226-D8F3-4312-BD08-7DAECD92C6FF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1276C-A120-4C3A-B652-19C707C8D006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2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74A038-378E-433B-BC31-2F54A84BF403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98DC5-1BFF-4BE5-A4F7-D14C815EB8E2}" type="slidenum">
              <a:rPr lang="en-US"/>
              <a:pPr/>
              <a:t>16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3BB6F82-EE37-4287-B6B8-E591DF304F95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114F3A-AD10-4605-92DB-9F2FFDA1C09E}" type="slidenum">
              <a:rPr lang="en-US"/>
              <a:pPr/>
              <a:t>21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696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B662FF-72A3-4771-9C15-5C50738274B8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01679-5E43-4A02-92B3-427E0EB2ED17}" type="slidenum">
              <a:rPr lang="en-US"/>
              <a:pPr/>
              <a:t>22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062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25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139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032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7B792C-AAA7-49BA-A215-27D20EC14667}" type="datetime1">
              <a:rPr lang="en-US"/>
              <a:pPr/>
              <a:t>4/23/2021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844C8-3314-450E-9CC7-20F0FC6BFE4D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23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/>
              <a:t>http://academy.telerik.com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</a:p>
        </p:txBody>
      </p:sp>
    </p:spTree>
    <p:extLst>
      <p:ext uri="{BB962C8B-B14F-4D97-AF65-F5344CB8AC3E}">
        <p14:creationId xmlns:p14="http://schemas.microsoft.com/office/powerpoint/2010/main" val="198214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48182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216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</p:spTree>
    <p:extLst>
      <p:ext uri="{BB962C8B-B14F-4D97-AF65-F5344CB8AC3E}">
        <p14:creationId xmlns:p14="http://schemas.microsoft.com/office/powerpoint/2010/main" val="169186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81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Database Transactions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Transaction Management and Concurrency Control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024" name="Text Placeholder 10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289886" y="4272361"/>
            <a:ext cx="4608512" cy="2160240"/>
            <a:chOff x="3923928" y="4365104"/>
            <a:chExt cx="4608512" cy="2160240"/>
          </a:xfrm>
        </p:grpSpPr>
        <p:pic>
          <p:nvPicPr>
            <p:cNvPr id="1026" name="Picture 2" descr="database, storage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4509120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t, cardbox, full, trash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15272"/>
              <a:ext cx="1435224" cy="143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sers ico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365104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ata, transport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04664"/>
            <a:ext cx="223776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olourbox.com/preview/4241086-651826-hand-holding-pen-on-a-financial-repo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4899" y="404664"/>
            <a:ext cx="3541557" cy="164620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6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“ACID” transactions</a:t>
            </a:r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pic>
        <p:nvPicPr>
          <p:cNvPr id="3076" name="Picture 4" descr="http://www.icondig.com/data/icons/REALVISTA/database/png/400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443" y="4186386"/>
            <a:ext cx="423703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632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 </a:t>
            </a:r>
            <a:r>
              <a:rPr lang="en-US" dirty="0"/>
              <a:t>means that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the operations are performed or none 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accounts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Either withdraw + deposit 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the DB 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052736"/>
            <a:ext cx="1512168" cy="11360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998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 </a:t>
            </a:r>
            <a:r>
              <a:rPr lang="en-US" dirty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sz="3200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sz="3200" dirty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sz="3200" dirty="0"/>
              <a:t>Transaction cannot break the rules of 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sz="3200" dirty="0"/>
              <a:t>Transaction cannot end with</a:t>
            </a:r>
            <a:br>
              <a:rPr lang="en-US" sz="3200" dirty="0"/>
            </a:br>
            <a:r>
              <a:rPr lang="en-US" sz="3200" dirty="0"/>
              <a:t>a duplicate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5187867"/>
            <a:ext cx="1584176" cy="1193461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843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 </a:t>
            </a:r>
            <a:r>
              <a:rPr lang="en-US" dirty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Manager can see the transferred funds on one account or the other, but never on both</a:t>
            </a:r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7300664" y="2353047"/>
            <a:ext cx="1447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530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Durability </a:t>
            </a:r>
            <a:r>
              <a:rPr lang="en-US" dirty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</a:t>
            </a:r>
            <a:br>
              <a:rPr lang="en-US" dirty="0"/>
            </a:br>
            <a:r>
              <a:rPr lang="en-US" dirty="0"/>
              <a:t>it becomes 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(no data is lost)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1047277"/>
            <a:ext cx="1800200" cy="19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510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ACID Transactions and RDBMS</a:t>
            </a:r>
            <a:endParaRPr lang="bg-BG" sz="3600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47184"/>
          </a:xfrm>
        </p:spPr>
        <p:txBody>
          <a:bodyPr/>
          <a:lstStyle/>
          <a:p>
            <a:r>
              <a:rPr lang="en-US" dirty="0"/>
              <a:t>Modern RDBMS servers are transactional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Microsoft SQL Server, Oracle Database, PostgreSQL, </a:t>
            </a:r>
            <a:r>
              <a:rPr lang="en-US" dirty="0" err="1"/>
              <a:t>FirebirdSQL</a:t>
            </a:r>
            <a:r>
              <a:rPr lang="en-US" dirty="0"/>
              <a:t>, …</a:t>
            </a:r>
          </a:p>
          <a:p>
            <a:r>
              <a:rPr lang="en-US" dirty="0"/>
              <a:t>All of the above servers support ACID transactions</a:t>
            </a:r>
          </a:p>
          <a:p>
            <a:pPr lvl="1"/>
            <a:r>
              <a:rPr lang="en-US" dirty="0"/>
              <a:t>MySQL can also run in ACID mode (InnoDB)</a:t>
            </a:r>
            <a:endParaRPr lang="bg-BG" dirty="0"/>
          </a:p>
          <a:p>
            <a:r>
              <a:rPr lang="en-US" dirty="0"/>
              <a:t>Most cloud databases are transactional as well</a:t>
            </a:r>
          </a:p>
          <a:p>
            <a:pPr lvl="1"/>
            <a:r>
              <a:rPr lang="en-US" noProof="1"/>
              <a:t>Amazon SimpleDB, AppEngine Datastore, Azure Tables, MongoDB, …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8106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4829" y="620688"/>
            <a:ext cx="5471468" cy="25703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Managing Transactions in SQL Language</a:t>
            </a:r>
          </a:p>
        </p:txBody>
      </p:sp>
      <p:pic>
        <p:nvPicPr>
          <p:cNvPr id="10242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880" y="3469728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ocument, file, sq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48" y="3212976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6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87512"/>
            <a:ext cx="8435975" cy="5832648"/>
          </a:xfrm>
        </p:spPr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4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3328"/>
            <a:ext cx="7086600" cy="838200"/>
          </a:xfrm>
        </p:spPr>
        <p:txBody>
          <a:bodyPr/>
          <a:lstStyle/>
          <a:p>
            <a:r>
              <a:rPr lang="en-US" sz="3800" dirty="0"/>
              <a:t>Transactions in</a:t>
            </a:r>
            <a:br>
              <a:rPr lang="en-US" sz="3800" dirty="0"/>
            </a:br>
            <a:r>
              <a:rPr lang="en-US" sz="3800" dirty="0"/>
              <a:t>SQL Server: Example</a:t>
            </a:r>
            <a:endParaRPr lang="bg-BG" sz="3800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96752"/>
            <a:ext cx="8686800" cy="55088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779463" y="1824236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Balance decimal NOT NULL)</a:t>
            </a: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755650" y="4077072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 TRAN;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i="1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i="1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i="1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496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8640"/>
            <a:ext cx="7086600" cy="838200"/>
          </a:xfrm>
        </p:spPr>
        <p:txBody>
          <a:bodyPr/>
          <a:lstStyle/>
          <a:p>
            <a:r>
              <a:rPr lang="en-US" sz="3800"/>
              <a:t>Transactions in</a:t>
            </a:r>
            <a:br>
              <a:rPr lang="en-US" sz="3800"/>
            </a:br>
            <a:r>
              <a:rPr lang="en-US" sz="3800"/>
              <a:t>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467544" y="1196752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353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78160"/>
            <a:ext cx="8686800" cy="5791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What is a Transaction?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ACID Transactions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Managing Transactions in SQL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Concurrency Problems in DBMS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Concurrency Control Techniques</a:t>
            </a:r>
          </a:p>
          <a:p>
            <a:pPr marL="862013" lvl="1" indent="-514350">
              <a:lnSpc>
                <a:spcPct val="100000"/>
              </a:lnSpc>
            </a:pPr>
            <a:r>
              <a:rPr lang="en-US" sz="2700" dirty="0"/>
              <a:t>Locking Strategies:</a:t>
            </a:r>
            <a:br>
              <a:rPr lang="en-US" sz="2700" dirty="0"/>
            </a:br>
            <a:r>
              <a:rPr lang="en-US" sz="2700" dirty="0"/>
              <a:t>Optimistic vs. Pessimistic Locking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Transaction Isolation Levels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Transaction Log and Recovery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When and How to Use Transactions?</a:t>
            </a:r>
          </a:p>
        </p:txBody>
      </p:sp>
      <p:pic>
        <p:nvPicPr>
          <p:cNvPr id="4" name="Picture 2" descr="database, storage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lourbox.com/preview/1595733-182629-pen-in-man-s-hand-on-financial-document-with-numbers-studio-sho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10" y="4653136"/>
            <a:ext cx="1935088" cy="12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a5UwMNN4XTA/Tm6cuvvgw2I/AAAAAAAAA3U/R8d2nlLME9Y/s1600/books3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201" y="1049874"/>
            <a:ext cx="1700270" cy="12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798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869905"/>
            <a:ext cx="7924800" cy="685800"/>
          </a:xfrm>
        </p:spPr>
        <p:txBody>
          <a:bodyPr/>
          <a:lstStyle/>
          <a:p>
            <a:r>
              <a:rPr lang="en-US" dirty="0"/>
              <a:t>Transfer Funds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596184"/>
            <a:ext cx="79248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290" name="Picture 2" descr="http://wordsofward.files.wordpress.com/2010/01/money_transf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871" y="980728"/>
            <a:ext cx="5276850" cy="3463280"/>
          </a:xfrm>
          <a:prstGeom prst="roundRect">
            <a:avLst>
              <a:gd name="adj" fmla="val 3466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1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328" y="4964137"/>
            <a:ext cx="6695032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Problems in </a:t>
            </a:r>
            <a:r>
              <a:rPr lang="en-US">
                <a:solidFill>
                  <a:schemeClr val="tx1"/>
                </a:solidFill>
              </a:rPr>
              <a:t>Database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420" y="764704"/>
            <a:ext cx="4422812" cy="37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Transactions</a:t>
            </a:r>
            <a:endParaRPr lang="en-US" sz="3200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0728"/>
            <a:ext cx="8641655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 schedule </a:t>
            </a:r>
            <a:r>
              <a:rPr lang="en-US" dirty="0"/>
              <a:t>– the ideal case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Transactions execute one after another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No overlapping: users wait one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Not scalable: doesn’t allow much concurrency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Conflicting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Two operations conflict if they: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are performed in different transactions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access the same piece of data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at least one of the transactions does a write operation to that piece of data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7785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Serial Schedule – Example </a:t>
            </a:r>
          </a:p>
        </p:txBody>
      </p:sp>
      <p:sp>
        <p:nvSpPr>
          <p:cNvPr id="557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968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:	Adds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$50</a:t>
            </a:r>
            <a:r>
              <a:rPr lang="en-US" sz="2800" dirty="0"/>
              <a:t> to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: Subtracts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$25</a:t>
            </a:r>
            <a:r>
              <a:rPr lang="en-US" sz="2800" dirty="0"/>
              <a:t> from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 completes before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 begins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No concurrency problems</a:t>
            </a:r>
          </a:p>
        </p:txBody>
      </p:sp>
      <p:sp>
        <p:nvSpPr>
          <p:cNvPr id="3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23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0" y="3059876"/>
            <a:ext cx="755359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8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Transactions</a:t>
            </a:r>
            <a:endParaRPr lang="en-US" sz="3200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7606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Serializability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Want to get the effect of serial schedules,</a:t>
            </a:r>
            <a:br>
              <a:rPr lang="en-US" dirty="0"/>
            </a:br>
            <a:r>
              <a:rPr lang="en-US" dirty="0"/>
              <a:t>but allow for more concurrency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Serializable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Equivalent to serial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Produce same final result as serial schedule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mechanisms </a:t>
            </a:r>
            <a:r>
              <a:rPr lang="en-US" dirty="0"/>
              <a:t>can ensure serializability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Serializability is too expensive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Optimistic locking allows better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2646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Problems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588375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Dirty Read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A transaction updates an item, then fails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item is accessed by another transaction before the rollback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second transaction </a:t>
            </a:r>
            <a:r>
              <a:rPr lang="en-US" dirty="0">
                <a:sym typeface="Wingdings" pitchFamily="2" charset="2"/>
              </a:rPr>
              <a:t>reads invalid data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Non-Repeatable Read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transaction reads the same item twice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And gets different values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Due to concurrent change in another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4303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Problems (2)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1655" cy="57131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Phantom Read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transaction executes a query twice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And gets a different number of rows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Due to another transaction inserted new rows in the meantime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Update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Two transactions update the same item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second update overwrites the first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Last update wins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606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Problems (3)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588375" cy="5500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Incorrect Summary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transaction is calculating an aggregate function on some records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While another transaction is updating them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result is incorrect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records are aggregated before the updates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after the updates</a:t>
            </a:r>
          </a:p>
          <a:p>
            <a:pPr lvl="3"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75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16632"/>
            <a:ext cx="7086600" cy="838200"/>
          </a:xfrm>
        </p:spPr>
        <p:txBody>
          <a:bodyPr/>
          <a:lstStyle/>
          <a:p>
            <a:r>
              <a:rPr lang="en-US" dirty="0"/>
              <a:t>Dirty Read – Example </a:t>
            </a:r>
          </a:p>
        </p:txBody>
      </p:sp>
      <p:sp>
        <p:nvSpPr>
          <p:cNvPr id="640004" name="Text Box 4"/>
          <p:cNvSpPr txBox="1">
            <a:spLocks noChangeArrowheads="1"/>
          </p:cNvSpPr>
          <p:nvPr/>
        </p:nvSpPr>
        <p:spPr bwMode="auto">
          <a:xfrm>
            <a:off x="711646" y="5186516"/>
            <a:ext cx="640873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kumimoji="1" sz="30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2pPr>
            <a:lvl3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3pPr>
            <a:lvl4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4pPr>
            <a:lvl5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9pPr>
          </a:lstStyle>
          <a:p>
            <a:r>
              <a:rPr lang="en-US" dirty="0"/>
              <a:t>Update from T1 was rolled back, but T2 doesn’t know about it, so finally the balance is incorrect</a:t>
            </a:r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6902896" y="5325015"/>
            <a:ext cx="2133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b="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rPr>
              <a:t>T2 writes incorrect balance</a:t>
            </a:r>
          </a:p>
        </p:txBody>
      </p:sp>
      <p:sp>
        <p:nvSpPr>
          <p:cNvPr id="640042" name="Freeform 42"/>
          <p:cNvSpPr>
            <a:spLocks/>
          </p:cNvSpPr>
          <p:nvPr/>
        </p:nvSpPr>
        <p:spPr bwMode="auto">
          <a:xfrm>
            <a:off x="7551637" y="4743990"/>
            <a:ext cx="711746" cy="581025"/>
          </a:xfrm>
          <a:custGeom>
            <a:avLst/>
            <a:gdLst>
              <a:gd name="T0" fmla="*/ 447 w 584"/>
              <a:gd name="T1" fmla="*/ 412 h 412"/>
              <a:gd name="T2" fmla="*/ 510 w 584"/>
              <a:gd name="T3" fmla="*/ 88 h 412"/>
              <a:gd name="T4" fmla="*/ 0 w 584"/>
              <a:gd name="T5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412">
                <a:moveTo>
                  <a:pt x="447" y="412"/>
                </a:moveTo>
                <a:cubicBezTo>
                  <a:pt x="458" y="358"/>
                  <a:pt x="584" y="157"/>
                  <a:pt x="510" y="88"/>
                </a:cubicBezTo>
                <a:cubicBezTo>
                  <a:pt x="436" y="19"/>
                  <a:pt x="106" y="18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28</a:t>
            </a:fld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1" y="1034780"/>
            <a:ext cx="7553599" cy="4151736"/>
          </a:xfrm>
          <a:prstGeom prst="rect">
            <a:avLst/>
          </a:prstGeom>
        </p:spPr>
      </p:pic>
      <p:sp>
        <p:nvSpPr>
          <p:cNvPr id="640049" name="Text Box 49"/>
          <p:cNvSpPr txBox="1">
            <a:spLocks noChangeArrowheads="1"/>
          </p:cNvSpPr>
          <p:nvPr/>
        </p:nvSpPr>
        <p:spPr bwMode="auto">
          <a:xfrm>
            <a:off x="7443984" y="3100492"/>
            <a:ext cx="1547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0" lang="en-US" sz="1800" b="0" i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Uncommitted</a:t>
            </a:r>
          </a:p>
        </p:txBody>
      </p:sp>
      <p:sp>
        <p:nvSpPr>
          <p:cNvPr id="640050" name="Text Box 50"/>
          <p:cNvSpPr txBox="1">
            <a:spLocks noChangeArrowheads="1"/>
          </p:cNvSpPr>
          <p:nvPr/>
        </p:nvSpPr>
        <p:spPr bwMode="auto">
          <a:xfrm>
            <a:off x="7407621" y="4070400"/>
            <a:ext cx="1547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50000"/>
              </a:spcBef>
              <a:defRPr kumimoji="0" sz="1800" b="0" i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defRPr>
            </a:lvl1pPr>
          </a:lstStyle>
          <a:p>
            <a:r>
              <a:rPr lang="en-US" dirty="0"/>
              <a:t>Undoes T1</a:t>
            </a:r>
          </a:p>
        </p:txBody>
      </p:sp>
    </p:spTree>
    <p:extLst>
      <p:ext uri="{BB962C8B-B14F-4D97-AF65-F5344CB8AC3E}">
        <p14:creationId xmlns:p14="http://schemas.microsoft.com/office/powerpoint/2010/main" val="147222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 – Example</a:t>
            </a:r>
          </a:p>
        </p:txBody>
      </p:sp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6976294" y="5330854"/>
            <a:ext cx="17001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50000"/>
              </a:spcBef>
              <a:defRPr kumimoji="0" sz="2400" b="0" i="1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Lost update</a:t>
            </a:r>
          </a:p>
        </p:txBody>
      </p:sp>
      <p:sp>
        <p:nvSpPr>
          <p:cNvPr id="561157" name="Text Box 5"/>
          <p:cNvSpPr txBox="1">
            <a:spLocks noChangeArrowheads="1"/>
          </p:cNvSpPr>
          <p:nvPr/>
        </p:nvSpPr>
        <p:spPr bwMode="auto">
          <a:xfrm>
            <a:off x="931154" y="4970492"/>
            <a:ext cx="618940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3050" indent="-273050">
              <a:defRPr kumimoji="1" sz="2400">
                <a:solidFill>
                  <a:schemeClr val="tx1"/>
                </a:solidFill>
                <a:latin typeface="Arial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2575" indent="-282575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>
                <a:solidFill>
                  <a:srgbClr val="EBFFD2"/>
                </a:solidFill>
                <a:latin typeface="+mn-lt"/>
              </a:rPr>
              <a:t>Update from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is lost because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>
                <a:solidFill>
                  <a:srgbClr val="EBFFD2"/>
                </a:solidFill>
                <a:latin typeface="+mn-lt"/>
              </a:rPr>
              <a:t>reads the balance 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before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was completed</a:t>
            </a:r>
          </a:p>
        </p:txBody>
      </p:sp>
      <p:sp>
        <p:nvSpPr>
          <p:cNvPr id="3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29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1" y="1247233"/>
            <a:ext cx="7553599" cy="3651821"/>
          </a:xfrm>
          <a:prstGeom prst="rect">
            <a:avLst/>
          </a:prstGeom>
        </p:spPr>
      </p:pic>
      <p:sp>
        <p:nvSpPr>
          <p:cNvPr id="561156" name="Freeform 4"/>
          <p:cNvSpPr>
            <a:spLocks/>
          </p:cNvSpPr>
          <p:nvPr/>
        </p:nvSpPr>
        <p:spPr bwMode="auto">
          <a:xfrm>
            <a:off x="7668344" y="4467254"/>
            <a:ext cx="1052512" cy="1143000"/>
          </a:xfrm>
          <a:custGeom>
            <a:avLst/>
            <a:gdLst>
              <a:gd name="T0" fmla="*/ 528 w 856"/>
              <a:gd name="T1" fmla="*/ 720 h 720"/>
              <a:gd name="T2" fmla="*/ 768 w 856"/>
              <a:gd name="T3" fmla="*/ 192 h 720"/>
              <a:gd name="T4" fmla="*/ 0 w 85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6" h="720">
                <a:moveTo>
                  <a:pt x="528" y="720"/>
                </a:moveTo>
                <a:cubicBezTo>
                  <a:pt x="692" y="516"/>
                  <a:pt x="856" y="312"/>
                  <a:pt x="768" y="192"/>
                </a:cubicBezTo>
                <a:cubicBezTo>
                  <a:pt x="680" y="72"/>
                  <a:pt x="96" y="40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7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1196752"/>
            <a:ext cx="51847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Transaction?</a:t>
            </a:r>
          </a:p>
        </p:txBody>
      </p:sp>
      <p:pic>
        <p:nvPicPr>
          <p:cNvPr id="307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3128" y="3141687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867752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6135443" y="4560395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95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2275" y="4676105"/>
            <a:ext cx="56165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Control Techniques</a:t>
            </a:r>
          </a:p>
        </p:txBody>
      </p:sp>
      <p:pic>
        <p:nvPicPr>
          <p:cNvPr id="4" name="Picture 2" descr="http://www.japantrends.com/en/wp-content/uploads/2008/07/tokyo-traffic-control-c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004" y="1210217"/>
            <a:ext cx="5632300" cy="301432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8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Control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80728"/>
            <a:ext cx="8416925" cy="56166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Conflicting operations in simultaneous transactions may produce an incorrect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Managing the execution of simultaneous operations in</a:t>
            </a:r>
            <a:r>
              <a:rPr lang="bg-BG" dirty="0"/>
              <a:t> </a:t>
            </a:r>
            <a:r>
              <a:rPr lang="en-US" dirty="0"/>
              <a:t>the database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Preventing conflicts </a:t>
            </a:r>
            <a:r>
              <a:rPr lang="en-US" dirty="0"/>
              <a:t>when two or more users access database simultaneously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Ensuring the results are correct like when all operations are executed sequentially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7843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 Strategies</a:t>
            </a:r>
            <a:endParaRPr lang="bg-BG"/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concurrency control (no locking)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No locks – all operations run in parallel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Conflicts are possible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Can be resolved before commit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High concurrency – scale very well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concurrency control (locking)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Use exclusive and shared locks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Transactions wait for each 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Low concurrency – does not scale well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702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Concurrency</a:t>
            </a:r>
            <a:endParaRPr lang="bg-BG" dirty="0"/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63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sz="28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28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locking)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/>
              <a:t>means no locking</a:t>
            </a:r>
          </a:p>
          <a:p>
            <a:pPr lvl="1"/>
            <a:r>
              <a:rPr lang="en-US" sz="2600" dirty="0"/>
              <a:t>Based on assumption that conflicts are rare</a:t>
            </a:r>
          </a:p>
          <a:p>
            <a:pPr lvl="1"/>
            <a:r>
              <a:rPr lang="en-US" sz="2600" dirty="0"/>
              <a:t>Transactions proceed without delays to ensure serializability</a:t>
            </a:r>
          </a:p>
          <a:p>
            <a:pPr lvl="1"/>
            <a:r>
              <a:rPr lang="en-US" sz="2600" dirty="0"/>
              <a:t>At commit, checks are made to determine whether a conflict has occurred</a:t>
            </a:r>
          </a:p>
          <a:p>
            <a:pPr lvl="2"/>
            <a:r>
              <a:rPr lang="en-US" sz="2400" dirty="0"/>
              <a:t>Conflicts can be resolved by last wins / first wins strategy</a:t>
            </a:r>
          </a:p>
          <a:p>
            <a:pPr lvl="2"/>
            <a:r>
              <a:rPr lang="en-US" sz="2400" dirty="0"/>
              <a:t>Or conflicted transaction can be restarted</a:t>
            </a:r>
          </a:p>
          <a:p>
            <a:r>
              <a:rPr lang="en-US" sz="2800" dirty="0"/>
              <a:t>Allows greater concurrency than pessimistic locking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60223" y="1008711"/>
            <a:ext cx="1993332" cy="1321984"/>
            <a:chOff x="6760223" y="1008711"/>
            <a:chExt cx="1993332" cy="1321984"/>
          </a:xfrm>
        </p:grpSpPr>
        <p:pic>
          <p:nvPicPr>
            <p:cNvPr id="7172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657" y="1031797"/>
              <a:ext cx="1298898" cy="129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http://eportfolio.michaelnorris.co.uk/unit1/img/Thumbs_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82364">
              <a:off x="6760223" y="1008711"/>
              <a:ext cx="1303448" cy="130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277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Optimistic Concurrency: Phases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642350" cy="54726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Three phases of optimistic concurrency:</a:t>
            </a:r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Reads DB, perform computations, store the results in memory</a:t>
            </a:r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Check for conflicts in the database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In case of conflict </a:t>
            </a:r>
            <a:r>
              <a:rPr lang="en-US" dirty="0">
                <a:sym typeface="Wingdings" pitchFamily="2" charset="2"/>
              </a:rPr>
              <a:t> resolve it / discard changes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Changes are made persistent to DB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272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Optimistic Concurrency Example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472608"/>
          </a:xfr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  <a:tabLst/>
            </a:pPr>
            <a:r>
              <a:rPr lang="en-US" sz="3000" dirty="0"/>
              <a:t>Read the data from DB: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sz="3000" dirty="0"/>
              <a:t>Remember the state and perform some changes: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000"/>
              </a:spcBef>
              <a:buFont typeface="+mj-lt"/>
              <a:buAutoNum type="arabicPeriod"/>
              <a:tabLst/>
            </a:pPr>
            <a:r>
              <a:rPr lang="en-US" sz="3000" dirty="0"/>
              <a:t>Update the original database record:</a:t>
            </a:r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600"/>
              </a:spcBef>
              <a:buFont typeface="+mj-lt"/>
              <a:buAutoNum type="arabicPeriod"/>
              <a:tabLst/>
            </a:pPr>
            <a:r>
              <a:rPr lang="en-US" sz="3000" dirty="0"/>
              <a:t>Check for conflicts happened during the update: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5542" y="1519800"/>
            <a:ext cx="7884666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@fname = FirstName FROM Persons WHERE PersonId = 7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74" y="270583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@old_fname = @fname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@fname = "Some new name"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74" y="4167080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UPDATE Persons SET FirstName = @fname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PersonId = 7 AND FirstName = @old_fname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7774" y="568880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@@ROWCOUNT = 0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RAISERROR ('Conflicting update: row changed. ', 16, 1);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885184" y="2599024"/>
            <a:ext cx="3863280" cy="953453"/>
          </a:xfrm>
          <a:prstGeom prst="wedgeRoundRectCallout">
            <a:avLst>
              <a:gd name="adj1" fmla="val -63999"/>
              <a:gd name="adj2" fmla="val 145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could take some time (e.g. wait for user action)</a:t>
            </a:r>
          </a:p>
        </p:txBody>
      </p:sp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83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Pessimistic Concurrency</a:t>
            </a:r>
            <a:endParaRPr lang="bg-BG" dirty="0"/>
          </a:p>
        </p:txBody>
      </p:sp>
      <p:sp>
        <p:nvSpPr>
          <p:cNvPr id="66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sz="30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30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0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locking)</a:t>
            </a:r>
            <a:endParaRPr lang="en-US" sz="3000" dirty="0"/>
          </a:p>
          <a:p>
            <a:r>
              <a:rPr lang="en-US" sz="3000" dirty="0"/>
              <a:t>Assume conflicts are likely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</a:t>
            </a:r>
            <a:r>
              <a:rPr lang="en-US" sz="2800" dirty="0"/>
              <a:t> shared data to avoid conflicts</a:t>
            </a:r>
          </a:p>
          <a:p>
            <a:pPr lvl="1"/>
            <a:r>
              <a:rPr lang="en-US" sz="2800" dirty="0"/>
              <a:t>Transactions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sz="2800" dirty="0"/>
              <a:t> each other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does not scale well</a:t>
            </a:r>
          </a:p>
          <a:p>
            <a:r>
              <a:rPr lang="en-US" sz="3000" dirty="0"/>
              <a:t>Use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shared and exclusive locks</a:t>
            </a:r>
          </a:p>
          <a:p>
            <a:pPr lvl="1"/>
            <a:r>
              <a:rPr lang="en-US" sz="2800" dirty="0"/>
              <a:t>Transactions must claim a read (shared) or write (exclusive) lock on a data item before read or write</a:t>
            </a:r>
          </a:p>
          <a:p>
            <a:pPr lvl="1"/>
            <a:r>
              <a:rPr lang="en-US" sz="2800" dirty="0"/>
              <a:t>Locks prevents another transaction from modifying item or even reading it, in the case of a write lock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228185" y="1052736"/>
            <a:ext cx="2523033" cy="2016224"/>
            <a:chOff x="6228185" y="1052736"/>
            <a:chExt cx="2523033" cy="2016224"/>
          </a:xfrm>
        </p:grpSpPr>
        <p:pic>
          <p:nvPicPr>
            <p:cNvPr id="5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338014"/>
              <a:ext cx="1730946" cy="173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ronmartin.net/blog/wp-content/uploads/2011/12/no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5" y="1052736"/>
              <a:ext cx="1440159" cy="14401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9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– Basic Rules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36712"/>
            <a:ext cx="8641655" cy="5832648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lock</a:t>
            </a:r>
            <a:r>
              <a:rPr lang="en-US" sz="2800" dirty="0"/>
              <a:t> on an item</a:t>
            </a:r>
          </a:p>
          <a:p>
            <a:pPr lvl="1">
              <a:lnSpc>
                <a:spcPct val="95000"/>
              </a:lnSpc>
            </a:pPr>
            <a:r>
              <a:rPr lang="en-US" sz="2600" dirty="0"/>
              <a:t>The item can be read but not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 lock </a:t>
            </a:r>
            <a:r>
              <a:rPr lang="en-US" sz="2800" dirty="0"/>
              <a:t>on an item</a:t>
            </a:r>
          </a:p>
          <a:p>
            <a:pPr lvl="1">
              <a:lnSpc>
                <a:spcPct val="95000"/>
              </a:lnSpc>
            </a:pPr>
            <a:r>
              <a:rPr lang="en-US" sz="2600" dirty="0"/>
              <a:t>The item can be both read and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Reads are not conflicting</a:t>
            </a:r>
          </a:p>
          <a:p>
            <a:pPr lvl="1">
              <a:lnSpc>
                <a:spcPct val="95000"/>
              </a:lnSpc>
            </a:pPr>
            <a:r>
              <a:rPr lang="en-US" sz="2600" dirty="0"/>
              <a:t>Multiple transactions can hold read locks simultaneously on the same item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Write lock gives exclusive access to the locked item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Transaction can upgrade a read lock to a write lock</a:t>
            </a:r>
          </a:p>
          <a:p>
            <a:pPr lvl="1">
              <a:lnSpc>
                <a:spcPct val="95000"/>
              </a:lnSpc>
            </a:pPr>
            <a:r>
              <a:rPr lang="en-US" sz="2600" dirty="0"/>
              <a:t>Or downgrade a write lock to a read lock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Commits and rollbacks release the locks</a:t>
            </a:r>
          </a:p>
        </p:txBody>
      </p:sp>
      <p:pic>
        <p:nvPicPr>
          <p:cNvPr id="9218" name="Picture 2" descr="http://www.photographic.com.gr/diafora/loc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129" y="1124744"/>
            <a:ext cx="1734243" cy="17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72659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251198" y="883320"/>
            <a:ext cx="8641282" cy="5760640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deadlock</a:t>
            </a:r>
            <a:r>
              <a:rPr lang="en-US" dirty="0"/>
              <a:t>?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When two (or more) transactions are each waiting for locks held by the others</a:t>
            </a:r>
          </a:p>
          <a:p>
            <a:pPr>
              <a:lnSpc>
                <a:spcPct val="97000"/>
              </a:lnSpc>
            </a:pPr>
            <a:r>
              <a:rPr lang="en-US" dirty="0"/>
              <a:t>Deadlock example: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A locks the "Authors" table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And tries to modify the "Books" table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B locks the "Books" table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And tries to modify the "Authors" table</a:t>
            </a:r>
          </a:p>
          <a:p>
            <a:pPr>
              <a:lnSpc>
                <a:spcPct val="97000"/>
              </a:lnSpc>
            </a:pPr>
            <a:r>
              <a:rPr lang="en-US" dirty="0"/>
              <a:t>Breaking a deadlock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Only one way: abort some of the transactions</a:t>
            </a:r>
          </a:p>
        </p:txBody>
      </p:sp>
      <p:pic>
        <p:nvPicPr>
          <p:cNvPr id="10246" name="Picture 6" descr="http://benandcatherine.org/wp-content/uploads/human-brain-locked-in-cage-with-clipping-path-thumb499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2259758"/>
            <a:ext cx="2016224" cy="1512168"/>
          </a:xfrm>
          <a:prstGeom prst="round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5405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Deadlock</a:t>
            </a:r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/>
          <a:lstStyle/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prevention</a:t>
            </a:r>
          </a:p>
          <a:p>
            <a:pPr lvl="1"/>
            <a:r>
              <a:rPr lang="en-US" sz="2800" dirty="0"/>
              <a:t>Transaction can’t obtain a new lock if the possibility of a deadlock exists</a:t>
            </a:r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avoidance</a:t>
            </a:r>
          </a:p>
          <a:p>
            <a:pPr lvl="1"/>
            <a:r>
              <a:rPr lang="en-US" sz="2800" dirty="0"/>
              <a:t>Transaction must obtain all the locks it needs upfront (before it starts)</a:t>
            </a:r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detection</a:t>
            </a:r>
            <a:r>
              <a:rPr lang="en-US" sz="3000" dirty="0"/>
              <a:t> and recovery</a:t>
            </a:r>
          </a:p>
          <a:p>
            <a:pPr lvl="1"/>
            <a:r>
              <a:rPr lang="en-US" sz="2800" dirty="0"/>
              <a:t>DB checks for possible deadlocks</a:t>
            </a:r>
          </a:p>
          <a:p>
            <a:pPr lvl="1"/>
            <a:r>
              <a:rPr lang="en-US" sz="2800" dirty="0"/>
              <a:t>If deadlock is detected, one of the transactions is killed and an exception is thrown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741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859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Granularity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4147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granularity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size of data items chosen as unit of protection by concurrency control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Ranging from coarse to fine: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Entire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data file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page (block)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 record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 value of a record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0072" y="3212976"/>
            <a:ext cx="3485264" cy="3125224"/>
            <a:chOff x="5148064" y="3140968"/>
            <a:chExt cx="3629280" cy="3269240"/>
          </a:xfrm>
        </p:grpSpPr>
        <p:pic>
          <p:nvPicPr>
            <p:cNvPr id="11270" name="Picture 6" descr="database, storag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93305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table, windows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140968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blog.pubnub.com/wp-content/uploads/2012/07/loc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0808">
              <a:off x="6925123" y="4557987"/>
              <a:ext cx="1852221" cy="185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82277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Coarse vs. Fine Granularity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544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Coarse 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number of locks protecting large segments of data, e.g. DB, file, page locks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overhead, small concurrency</a:t>
            </a:r>
          </a:p>
          <a:p>
            <a:pPr>
              <a:lnSpc>
                <a:spcPct val="100000"/>
              </a:lnSpc>
            </a:pPr>
            <a:r>
              <a:rPr lang="en-US" dirty="0"/>
              <a:t>Fine 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number of locks over small areas of data, e.g. table row of field in a row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overhead, better concurrency</a:t>
            </a:r>
          </a:p>
          <a:p>
            <a:pPr>
              <a:lnSpc>
                <a:spcPct val="100000"/>
              </a:lnSpc>
            </a:pPr>
            <a:r>
              <a:rPr lang="en-US" dirty="0"/>
              <a:t>DBMS servers are “smart” and use both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66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4748113"/>
            <a:ext cx="5184775" cy="12731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Transaction Isolation Levels</a:t>
            </a:r>
          </a:p>
        </p:txBody>
      </p:sp>
      <p:pic>
        <p:nvPicPr>
          <p:cNvPr id="11266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722" y="764704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6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180" y="836712"/>
            <a:ext cx="8496300" cy="58326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Transactions can define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levels</a:t>
            </a:r>
            <a:r>
              <a:rPr lang="en-US" dirty="0"/>
              <a:t> for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Stronger isolation</a:t>
            </a:r>
          </a:p>
          <a:p>
            <a:pPr lvl="2">
              <a:spcBef>
                <a:spcPts val="900"/>
              </a:spcBef>
            </a:pPr>
            <a:r>
              <a:rPr lang="en-US" dirty="0"/>
              <a:t>Ensures better consistency</a:t>
            </a:r>
          </a:p>
          <a:p>
            <a:pPr lvl="2">
              <a:spcBef>
                <a:spcPts val="900"/>
              </a:spcBef>
            </a:pPr>
            <a:r>
              <a:rPr lang="en-US" dirty="0"/>
              <a:t>Has less concurrency</a:t>
            </a:r>
          </a:p>
          <a:p>
            <a:pPr lvl="2">
              <a:spcBef>
                <a:spcPts val="900"/>
              </a:spcBef>
            </a:pPr>
            <a:r>
              <a:rPr lang="en-US" dirty="0"/>
              <a:t>The data is locked longer</a:t>
            </a:r>
            <a:endParaRPr lang="bg-BG" dirty="0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Transactions and Isolation</a:t>
            </a:r>
            <a:endParaRPr lang="bg-BG" sz="3600" dirty="0"/>
          </a:p>
        </p:txBody>
      </p:sp>
      <p:graphicFrame>
        <p:nvGraphicFramePr>
          <p:cNvPr id="515115" name="Group 43"/>
          <p:cNvGraphicFramePr>
            <a:graphicFrameLocks noGrp="1"/>
          </p:cNvGraphicFramePr>
          <p:nvPr>
            <p:ph idx="1"/>
          </p:nvPr>
        </p:nvGraphicFramePr>
        <p:xfrm>
          <a:off x="755576" y="2040624"/>
          <a:ext cx="7704857" cy="2252472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225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Uncommitted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Reads everything, even data not committed by some other transaction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 data is locked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Not commonly used</a:t>
            </a:r>
            <a:endParaRPr lang="bg-BG" sz="26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Current transaction sees only committed data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Records retrieved by a query are not prevented from modification by some other transaction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Default behavior in most databases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0105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Records retrieved cannot be changed from outside</a:t>
            </a:r>
            <a:endParaRPr lang="bg-BG" sz="2600" dirty="0"/>
          </a:p>
          <a:p>
            <a:pPr lvl="1"/>
            <a:r>
              <a:rPr lang="en-US" sz="2600" dirty="0"/>
              <a:t>The transaction acquires read locks on all retrieved data, but does not acquire range locks (phantom reads may occur)</a:t>
            </a:r>
            <a:endParaRPr lang="bg-BG" sz="2600" dirty="0"/>
          </a:p>
          <a:p>
            <a:pPr lvl="1"/>
            <a:r>
              <a:rPr lang="en-US" sz="2600" dirty="0"/>
              <a:t>Deadlocks can occur</a:t>
            </a:r>
            <a:endParaRPr lang="bg-BG" sz="2600" dirty="0"/>
          </a:p>
          <a:p>
            <a:r>
              <a:rPr lang="bg-BG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Serializable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Acquires a range lock on the data</a:t>
            </a:r>
            <a:endParaRPr lang="bg-BG" sz="2600" dirty="0"/>
          </a:p>
          <a:p>
            <a:pPr lvl="1"/>
            <a:r>
              <a:rPr lang="en-US" sz="2600" dirty="0"/>
              <a:t>Simultaneous transactions are actually executed one after another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9075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Snapshot Isolation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By default MS SQL Server applies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pessimistic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some transaction updates some data, the other transactions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 it to complete</a:t>
            </a:r>
          </a:p>
          <a:p>
            <a:pPr>
              <a:lnSpc>
                <a:spcPct val="100000"/>
              </a:lnSpc>
            </a:pPr>
            <a:r>
              <a:rPr lang="en-US" dirty="0"/>
              <a:t>A special SNAPSHOT isolation level in MS SQL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It enables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some transaction updates some data, all other transactions see the old data (snapshot)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</a:t>
            </a:r>
            <a:r>
              <a:rPr lang="en-US" dirty="0"/>
              <a:t> is applied </a:t>
            </a:r>
            <a:r>
              <a:rPr lang="en-US" dirty="0">
                <a:sym typeface="Wingdings" pitchFamily="2" charset="2"/>
              </a:rPr>
              <a:t> no waiting transactions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79463" y="3822948"/>
            <a:ext cx="760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SET TRANSACTION ISOLATION LEVEL SNAPSHOT</a:t>
            </a:r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7422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759424"/>
            <a:ext cx="7924800" cy="1405880"/>
          </a:xfrm>
        </p:spPr>
        <p:txBody>
          <a:bodyPr/>
          <a:lstStyle/>
          <a:p>
            <a:r>
              <a:rPr lang="en-US" dirty="0"/>
              <a:t>Transaction Log and Recovery after Crash</a:t>
            </a:r>
          </a:p>
        </p:txBody>
      </p:sp>
      <p:pic>
        <p:nvPicPr>
          <p:cNvPr id="9218" name="Picture 2" descr="http://www.usbdatarecovery.com/wp-content/blogs.dir/42/files/2011/10/Storage-Data-Re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360" y="1052736"/>
            <a:ext cx="4868912" cy="3237826"/>
          </a:xfrm>
          <a:prstGeom prst="roundRect">
            <a:avLst>
              <a:gd name="adj" fmla="val 19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What is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transaction log </a:t>
            </a:r>
            <a:r>
              <a:rPr lang="en-US" sz="3000" dirty="0"/>
              <a:t>(REDO log)?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Keep a log of all database writes ON DISK (so that it is still available after crash)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&lt;transaction ID&gt;; &lt;data item&gt;; &lt;new value&gt;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(</a:t>
            </a:r>
            <a:r>
              <a:rPr lang="en-US" sz="2600" dirty="0" err="1"/>
              <a:t>Tj</a:t>
            </a:r>
            <a:r>
              <a:rPr lang="en-US" sz="2600" dirty="0"/>
              <a:t>; x=125)  (Ti; y=56)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Actions must be idempotent (undoable / </a:t>
            </a:r>
            <a:r>
              <a:rPr lang="en-US" sz="2600" dirty="0" err="1"/>
              <a:t>redoable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But don't write to the database yet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At the end of transaction execution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"commit &lt;transaction ID&gt;" to the log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Do all the writes to the database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"complete &lt;transaction ID&gt;" to the log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481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53" name="Picture 5" descr="redo-lo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1196752"/>
            <a:ext cx="8582025" cy="5032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64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76413" y="4292600"/>
            <a:ext cx="1467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125" y="2997200"/>
            <a:ext cx="1330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1922463" y="3567907"/>
            <a:ext cx="1209675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 flipV="1">
            <a:off x="5351463" y="3567907"/>
            <a:ext cx="1308100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3192463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92463" y="19796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4391025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391025" y="1979613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042988" y="4211638"/>
            <a:ext cx="2808287" cy="568325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020888" y="3043238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395288" y="2924175"/>
            <a:ext cx="1527175" cy="1287463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6659563" y="2924175"/>
            <a:ext cx="2022475" cy="1287463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3132138" y="2924175"/>
            <a:ext cx="2219325" cy="128975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1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2493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/>
              <a:t>Recovering From a Crash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736"/>
            <a:ext cx="8785225" cy="547260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100000"/>
              </a:lnSpc>
            </a:pPr>
            <a:r>
              <a:rPr lang="en-US" dirty="0"/>
              <a:t>3 phases in the recovery algorithm: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Scan for dirty pages in the transaction log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Redo</a:t>
            </a:r>
            <a:endParaRPr lang="en-US" sz="2800" dirty="0"/>
          </a:p>
          <a:p>
            <a:pPr lvl="2">
              <a:lnSpc>
                <a:spcPct val="100000"/>
              </a:lnSpc>
            </a:pPr>
            <a:r>
              <a:rPr lang="en-US" sz="2600" dirty="0"/>
              <a:t>Redoes all updates to dirty pages to ensure committed transactions are written to the disk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Undo 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All transactions that were active at the crash are undone, working backwards in the log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Also handle the cases during the recovery process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930419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6690" y="4941168"/>
            <a:ext cx="7489726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and </a:t>
            </a:r>
            <a:r>
              <a:rPr lang="en-US">
                <a:solidFill>
                  <a:schemeClr val="tx1"/>
                </a:solidFill>
              </a:rPr>
              <a:t>How to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Transactions?</a:t>
            </a:r>
          </a:p>
        </p:txBody>
      </p:sp>
      <p:pic>
        <p:nvPicPr>
          <p:cNvPr id="12290" name="Picture 2" descr="http://financialtopnews.com/wp-content/uploads/2011/12/Investment-Finance-Banking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929" y="1124744"/>
            <a:ext cx="5361902" cy="330571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83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Usage</a:t>
            </a:r>
            <a:endParaRPr lang="bg-BG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to use database transactions?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when a business operation modifies more than one table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you don’t want conflicting updates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How to choose the isolation level?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a rule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r>
              <a:rPr lang="en-US" dirty="0"/>
              <a:t>, unless you need more strong isolation</a:t>
            </a:r>
          </a:p>
          <a:p>
            <a:pPr>
              <a:lnSpc>
                <a:spcPct val="100000"/>
              </a:lnSpc>
            </a:pPr>
            <a:r>
              <a:rPr lang="en-US" dirty="0"/>
              <a:t>Keep transactions small in time!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Never keep transactions opened for long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3770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Transactions Usage – Examples </a:t>
            </a:r>
            <a:endParaRPr lang="bg-BG" sz="360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24744"/>
            <a:ext cx="8686800" cy="5580856"/>
          </a:xfrm>
        </p:spPr>
        <p:txBody>
          <a:bodyPr/>
          <a:lstStyle/>
          <a:p>
            <a:r>
              <a:rPr lang="en-US" sz="3000" dirty="0"/>
              <a:t>Transfer money from one account to another</a:t>
            </a:r>
          </a:p>
          <a:p>
            <a:pPr lvl="1"/>
            <a:r>
              <a:rPr lang="en-US" sz="2800" dirty="0"/>
              <a:t>Either both withdraw and deposit succeed or neither of them</a:t>
            </a:r>
          </a:p>
          <a:p>
            <a:r>
              <a:rPr lang="en-US" sz="3000" dirty="0"/>
              <a:t>At the pay desk of a store</a:t>
            </a:r>
            <a:r>
              <a:rPr lang="bg-BG" sz="3000" dirty="0"/>
              <a:t>: </a:t>
            </a:r>
            <a:r>
              <a:rPr lang="en-US" sz="3000" dirty="0"/>
              <a:t>we buy a cart of products</a:t>
            </a:r>
            <a:r>
              <a:rPr lang="bg-BG" sz="3000" dirty="0"/>
              <a:t> </a:t>
            </a:r>
            <a:r>
              <a:rPr lang="en-US" sz="3000" dirty="0"/>
              <a:t>as a whole</a:t>
            </a:r>
          </a:p>
          <a:p>
            <a:pPr lvl="1"/>
            <a:r>
              <a:rPr lang="en-US" sz="2800" dirty="0"/>
              <a:t>We either buy all of them and pay or we buy nothing and give no money</a:t>
            </a:r>
            <a:endParaRPr lang="bg-BG" sz="2800" dirty="0"/>
          </a:p>
          <a:p>
            <a:pPr lvl="1"/>
            <a:r>
              <a:rPr lang="en-US" sz="2800" dirty="0"/>
              <a:t>If any of the operations fails we cancel the transaction</a:t>
            </a:r>
            <a:r>
              <a:rPr lang="bg-BG" sz="2800" dirty="0"/>
              <a:t> (</a:t>
            </a:r>
            <a:r>
              <a:rPr lang="en-US" sz="2800" dirty="0"/>
              <a:t>the entire purchase</a:t>
            </a:r>
            <a:r>
              <a:rPr lang="bg-BG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3438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Transactions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67890" y="6350000"/>
            <a:ext cx="2957797" cy="369332"/>
          </a:xfrm>
        </p:spPr>
        <p:txBody>
          <a:bodyPr/>
          <a:lstStyle/>
          <a:p>
            <a:r>
              <a:rPr lang="en-US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integrity</a:t>
            </a:r>
            <a:r>
              <a:rPr lang="en-US" dirty="0"/>
              <a:t> 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ROLLBACK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All of the operations are executed as a whole</a:t>
            </a:r>
          </a:p>
          <a:p>
            <a:pPr lvl="1"/>
            <a:r>
              <a:rPr lang="en-US" dirty="0"/>
              <a:t>Either all of them or none of them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680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r>
              <a:rPr lang="en-US"/>
              <a:t>: 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08025" y="1281113"/>
            <a:ext cx="3359150" cy="504825"/>
          </a:xfrm>
        </p:spPr>
        <p:txBody>
          <a:bodyPr/>
          <a:lstStyle/>
          <a:p>
            <a:pPr marL="533400" indent="-533400" algn="ctr">
              <a:buFontTx/>
              <a:buNone/>
            </a:pPr>
            <a:r>
              <a:rPr lang="en-US" sz="3200" dirty="0"/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799013" y="1995488"/>
            <a:ext cx="3589337" cy="4047903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savings =</a:t>
            </a:r>
            <a:br>
              <a:rPr lang="en-US" dirty="0"/>
            </a:br>
            <a:r>
              <a:rPr lang="en-US" dirty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checking =</a:t>
            </a:r>
            <a:br>
              <a:rPr lang="en-US" dirty="0"/>
            </a:br>
            <a:r>
              <a:rPr lang="en-US" dirty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checking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1987549"/>
            <a:ext cx="3455987" cy="405584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</p:spPr>
        <p:txBody>
          <a:bodyPr lIns="144000" tIns="91440" rIns="144000" bIns="109728">
            <a:noAutofit/>
          </a:bodyPr>
          <a:lstStyle/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Read current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New balance = </a:t>
            </a:r>
            <a:b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</a:b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current - $100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Write new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Dispense cash</a:t>
            </a:r>
            <a:endParaRPr lang="en-US" sz="3200" noProof="1">
              <a:solidFill>
                <a:schemeClr val="tx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99013" y="1279525"/>
            <a:ext cx="3517900" cy="506413"/>
          </a:xfrm>
          <a:prstGeom prst="rect">
            <a:avLst/>
          </a:prstGeom>
        </p:spPr>
        <p:txBody>
          <a:bodyPr/>
          <a:lstStyle/>
          <a:p>
            <a:pPr marL="533400" indent="-533400" algn="ctr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  <a:latin typeface="+mn-lt"/>
              </a:rPr>
              <a:t>Transfer $100</a:t>
            </a:r>
            <a:endParaRPr lang="bg-BG" sz="32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813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time?</a:t>
            </a:r>
          </a:p>
          <a:p>
            <a:r>
              <a:rPr lang="en-US" dirty="0"/>
              <a:t>Some data lost after actions complete</a:t>
            </a:r>
          </a:p>
          <a:p>
            <a:pPr lvl="1"/>
            <a:r>
              <a:rPr lang="en-US" dirty="0"/>
              <a:t>Database crashes after withdraw is complete and all other actions are lost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774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1844824"/>
            <a:ext cx="5184775" cy="6365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ACID Transactions</a:t>
            </a:r>
          </a:p>
        </p:txBody>
      </p:sp>
      <p:pic>
        <p:nvPicPr>
          <p:cNvPr id="4098" name="Picture 2" descr="http://javaho.files.wordpress.com/2010/09/transactions_acid.jpg?w=70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696" y="3262123"/>
            <a:ext cx="5020978" cy="2315632"/>
          </a:xfrm>
          <a:prstGeom prst="roundRect">
            <a:avLst>
              <a:gd name="adj" fmla="val 30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siautostore.com/files/2012/01/Bidirectional-DB-looku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137595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.dryicons.com/images/icon_sets/shine_icon_set/png/256x256/users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105648"/>
            <a:ext cx="1800200" cy="18002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5651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3513</TotalTime>
  <Words>3294</Words>
  <Application>Microsoft Office PowerPoint</Application>
  <PresentationFormat>Bildspel på skärmen (4:3)</PresentationFormat>
  <Paragraphs>553</Paragraphs>
  <Slides>54</Slides>
  <Notes>22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</vt:lpstr>
      <vt:lpstr>Consolas</vt:lpstr>
      <vt:lpstr>Corbel</vt:lpstr>
      <vt:lpstr>Tahoma</vt:lpstr>
      <vt:lpstr>Times New Roman</vt:lpstr>
      <vt:lpstr>Wingdings 2</vt:lpstr>
      <vt:lpstr>Telerik Academy theme</vt:lpstr>
      <vt:lpstr>Database Transactions</vt:lpstr>
      <vt:lpstr>Table of Contents</vt:lpstr>
      <vt:lpstr>What is a Transaction?</vt:lpstr>
      <vt:lpstr>Transactions</vt:lpstr>
      <vt:lpstr>A Transaction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ACID Transactions and RDBMS</vt:lpstr>
      <vt:lpstr>Managing Transactions in SQL Language</vt:lpstr>
      <vt:lpstr>Transactions and SQL</vt:lpstr>
      <vt:lpstr>Transactions in SQL Server: Example</vt:lpstr>
      <vt:lpstr>Transactions in SQL Server: Example (2)</vt:lpstr>
      <vt:lpstr>Transfer Funds</vt:lpstr>
      <vt:lpstr>Concurrency Problems in Database Systems</vt:lpstr>
      <vt:lpstr>Scheduling Transactions</vt:lpstr>
      <vt:lpstr>Serial Schedule – Example </vt:lpstr>
      <vt:lpstr>Serializable Transactions</vt:lpstr>
      <vt:lpstr>Concurrency Problems</vt:lpstr>
      <vt:lpstr>Concurrency Problems (2)</vt:lpstr>
      <vt:lpstr>Concurrency Problems (3)</vt:lpstr>
      <vt:lpstr>Dirty Read – Example </vt:lpstr>
      <vt:lpstr>Lost Update – Example</vt:lpstr>
      <vt:lpstr>Concurrency Control Techniques</vt:lpstr>
      <vt:lpstr>Concurrency Control</vt:lpstr>
      <vt:lpstr>Locking Strategies</vt:lpstr>
      <vt:lpstr>Optimistic Concurrency</vt:lpstr>
      <vt:lpstr>Optimistic Concurrency: Phases</vt:lpstr>
      <vt:lpstr>Optimistic Concurrency Example</vt:lpstr>
      <vt:lpstr>Pessimistic Concurrency</vt:lpstr>
      <vt:lpstr>Locking – Basic Rules</vt:lpstr>
      <vt:lpstr>Deadlock</vt:lpstr>
      <vt:lpstr>Dealing with Deadlock</vt:lpstr>
      <vt:lpstr>Locking Granularity</vt:lpstr>
      <vt:lpstr>Coarse vs. Fine Granularity</vt:lpstr>
      <vt:lpstr>Transaction Isolation Levels</vt:lpstr>
      <vt:lpstr>Transactions and Isolation</vt:lpstr>
      <vt:lpstr>Isolation levels</vt:lpstr>
      <vt:lpstr>Isolation levels</vt:lpstr>
      <vt:lpstr>Snapshot Isolation in SQL Server</vt:lpstr>
      <vt:lpstr>Transaction Log and Recovery after Crash</vt:lpstr>
      <vt:lpstr>Transaction Log</vt:lpstr>
      <vt:lpstr>Sample Transaction Log</vt:lpstr>
      <vt:lpstr>Recovering From a Crash</vt:lpstr>
      <vt:lpstr>When and How to Use Transactions?</vt:lpstr>
      <vt:lpstr>Transactions Usage</vt:lpstr>
      <vt:lpstr>Transactions Usage – Examples </vt:lpstr>
      <vt:lpstr>Database Transactions</vt:lpstr>
    </vt:vector>
  </TitlesOfParts>
  <Company>Telerik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</dc:title>
  <dc:creator>Doncho Minkov</dc:creator>
  <cp:lastModifiedBy>Claes Engelin</cp:lastModifiedBy>
  <cp:revision>7</cp:revision>
  <dcterms:created xsi:type="dcterms:W3CDTF">2014-09-01T07:00:36Z</dcterms:created>
  <dcterms:modified xsi:type="dcterms:W3CDTF">2021-04-25T16:29:25Z</dcterms:modified>
</cp:coreProperties>
</file>